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32" r:id="rId1"/>
  </p:sldMasterIdLst>
  <p:notesMasterIdLst>
    <p:notesMasterId r:id="rId14"/>
  </p:notesMasterIdLst>
  <p:sldIdLst>
    <p:sldId id="256" r:id="rId2"/>
    <p:sldId id="308" r:id="rId3"/>
    <p:sldId id="310" r:id="rId4"/>
    <p:sldId id="309" r:id="rId5"/>
    <p:sldId id="311" r:id="rId6"/>
    <p:sldId id="312" r:id="rId7"/>
    <p:sldId id="315" r:id="rId8"/>
    <p:sldId id="313" r:id="rId9"/>
    <p:sldId id="316" r:id="rId10"/>
    <p:sldId id="314" r:id="rId11"/>
    <p:sldId id="307" r:id="rId12"/>
    <p:sldId id="265" r:id="rId13"/>
  </p:sldIdLst>
  <p:sldSz cx="9144000" cy="6858000" type="screen4x3"/>
  <p:notesSz cx="6858000" cy="9947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582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17F1B-485A-4DE2-AF26-3095EDB5FC9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4F941-007A-483A-81DA-72F1797F48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6537D3-95E5-46BE-A7EF-BAE33423E339}" type="datetimeFigureOut">
              <a:rPr lang="en-US" smtClean="0"/>
              <a:pPr/>
              <a:t>4/25/2019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254A281-B7D8-485F-939D-44ED33C97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438400"/>
            <a:ext cx="8458200" cy="533400"/>
          </a:xfrm>
        </p:spPr>
        <p:txBody>
          <a:bodyPr>
            <a:normAutofit/>
          </a:bodyPr>
          <a:lstStyle/>
          <a:p>
            <a:pPr lvl="0"/>
            <a:r>
              <a:rPr lang="sr-Latn-BA" sz="2400" dirty="0" smtClean="0"/>
              <a:t>TEORIJA TRAŽNJE I PONUDE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352800"/>
            <a:ext cx="8010378" cy="2362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 </a:t>
            </a:r>
            <a:r>
              <a:rPr lang="sr-Latn-CS" sz="1600" dirty="0" smtClean="0"/>
              <a:t>NAZIV PREDMETA:  	EKONOMIJA U ZDRAVSTVU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PREDAVANJA BR. 4</a:t>
            </a:r>
            <a:r>
              <a:rPr lang="sr-Latn-CS" sz="1600" dirty="0" smtClean="0"/>
              <a:t> 	</a:t>
            </a:r>
            <a:br>
              <a:rPr lang="sr-Latn-CS" sz="1600" dirty="0" smtClean="0"/>
            </a:br>
            <a:r>
              <a:rPr lang="sr-Latn-CS" sz="1600" dirty="0" smtClean="0"/>
              <a:t> NASTAVNA JEDINICA:  TEORIJA TRAŽNJE I PONUDE</a:t>
            </a:r>
          </a:p>
          <a:p>
            <a:r>
              <a:rPr lang="sr-Latn-CS" sz="1600" dirty="0" smtClean="0"/>
              <a:t> TEMATSKE JEDINICE: 	</a:t>
            </a:r>
            <a:r>
              <a:rPr lang="fr-FR" sz="1600" dirty="0" smtClean="0"/>
              <a:t> •</a:t>
            </a:r>
            <a:r>
              <a:rPr lang="sr-Latn-BA" sz="1600" dirty="0" smtClean="0"/>
              <a:t> OSNOVNI ELEMENTI TRAŽNJE I PONUDE</a:t>
            </a:r>
            <a:endParaRPr lang="sr-Latn-RS" sz="1600" dirty="0" smtClean="0"/>
          </a:p>
          <a:p>
            <a:r>
              <a:rPr lang="sr-Latn-RS" sz="1600" dirty="0" smtClean="0"/>
              <a:t>                                  </a:t>
            </a:r>
            <a:r>
              <a:rPr lang="fr-FR" sz="1600" dirty="0" smtClean="0"/>
              <a:t>•</a:t>
            </a:r>
            <a:r>
              <a:rPr lang="sr-Latn-BA" sz="1600" dirty="0" smtClean="0"/>
              <a:t> RAVNOTEŽA TRAŽNJE I PONUDE</a:t>
            </a:r>
          </a:p>
          <a:p>
            <a:r>
              <a:rPr lang="sr-Latn-BA" sz="1600" smtClean="0"/>
              <a:t>                                  </a:t>
            </a:r>
            <a:r>
              <a:rPr lang="fr-FR" sz="1600" smtClean="0"/>
              <a:t>• </a:t>
            </a:r>
            <a:r>
              <a:rPr lang="sr-Latn-BA" sz="1600" dirty="0" smtClean="0"/>
              <a:t>CENOVNA ELASTIČNOST TRAŽNJE I PONUDE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sr-Latn-RS" sz="1600" dirty="0" smtClean="0"/>
              <a:t>                                  </a:t>
            </a:r>
            <a:r>
              <a:rPr lang="ru-RU" sz="1600" dirty="0" smtClean="0"/>
              <a:t> </a:t>
            </a:r>
            <a:r>
              <a:rPr lang="sr-Latn-CS" sz="1600" dirty="0" smtClean="0"/>
              <a:t/>
            </a:r>
            <a:br>
              <a:rPr lang="sr-Latn-CS" sz="1600" dirty="0" smtClean="0"/>
            </a:br>
            <a:r>
              <a:rPr lang="sr-Latn-RS" sz="1600" dirty="0" smtClean="0"/>
              <a:t>PRIPREMILA</a:t>
            </a:r>
            <a:r>
              <a:rPr lang="sr-Latn-CS" sz="1600" dirty="0" smtClean="0"/>
              <a:t>: 	PROF. DR MILENA JAKŠIĆ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438400" y="6620412"/>
            <a:ext cx="670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8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751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BA" b="1" dirty="0" smtClean="0"/>
              <a:t>Elastičnost ponude </a:t>
            </a:r>
            <a:r>
              <a:rPr lang="sr-Latn-BA" dirty="0" smtClean="0"/>
              <a:t>pokazuje relativnu promenu ponuđene količine robe zbog promene njene cene.</a:t>
            </a:r>
          </a:p>
          <a:p>
            <a:pPr algn="just"/>
            <a:r>
              <a:rPr lang="sr-Latn-BA" b="1" dirty="0" smtClean="0"/>
              <a:t>Vrste elatičnosti ponude </a:t>
            </a:r>
            <a:r>
              <a:rPr lang="sr-Latn-BA" dirty="0" smtClean="0"/>
              <a:t>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savršeno elastična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savršeno neelastična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jedinično elastična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elastična i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neelastična.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b="1" dirty="0" smtClean="0"/>
              <a:t>Faktori elastičnosti ponude </a:t>
            </a:r>
            <a:r>
              <a:rPr lang="sr-Latn-BA" dirty="0" smtClean="0"/>
              <a:t>su: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dostupnost proizvodnih inputa;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kretanje troškova proizvodnje i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vreme koje proizvođaču stoji na raspolaganju da prilagodi ponudu izmenjenim okolnostima na tržištu.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r-Latn-BA" dirty="0" smtClean="0"/>
              <a:t>Objasnite razliku između individualne i agregatne skale tražnje.</a:t>
            </a:r>
          </a:p>
          <a:p>
            <a:pPr algn="just"/>
            <a:r>
              <a:rPr lang="sr-Latn-BA" dirty="0" smtClean="0"/>
              <a:t>Kada govorimo o promeni tražnje, a kada o promeni tražene količine?</a:t>
            </a:r>
          </a:p>
          <a:p>
            <a:pPr algn="just"/>
            <a:r>
              <a:rPr lang="sr-Latn-BA" dirty="0" smtClean="0"/>
              <a:t>Navedite faktore ponude i faktore tražnje.</a:t>
            </a:r>
          </a:p>
          <a:p>
            <a:pPr algn="just"/>
            <a:r>
              <a:rPr lang="sr-Latn-BA" dirty="0" smtClean="0"/>
              <a:t>Objasnite </a:t>
            </a:r>
            <a:r>
              <a:rPr lang="sr-Latn-BA" dirty="0" smtClean="0"/>
              <a:t>razliku </a:t>
            </a:r>
            <a:r>
              <a:rPr lang="sr-Latn-BA" dirty="0" smtClean="0"/>
              <a:t>između pojedinih vrsta elastičnosti.</a:t>
            </a:r>
          </a:p>
          <a:p>
            <a:pPr algn="just"/>
            <a:r>
              <a:rPr lang="sr-Latn-BA" dirty="0" smtClean="0"/>
              <a:t>Navedite faktore elastičnosti tražnje i faktore elastičnosti ponude</a:t>
            </a:r>
            <a:r>
              <a:rPr lang="sr-Latn-BA" dirty="0" smtClean="0"/>
              <a:t>.</a:t>
            </a:r>
          </a:p>
          <a:p>
            <a:pPr algn="just"/>
            <a:r>
              <a:rPr lang="sr-Latn-BA" smtClean="0"/>
              <a:t>Objasnite kakva je elastičnost tražnje za lekovima.</a:t>
            </a:r>
            <a:endParaRPr lang="en-US" dirty="0"/>
          </a:p>
        </p:txBody>
      </p:sp>
      <p:pic>
        <p:nvPicPr>
          <p:cNvPr id="4" name="Picture 2" descr="D:\Korisnik\Desktop\images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1" y="228600"/>
            <a:ext cx="4572000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13648" cy="4876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000" b="1" dirty="0" smtClean="0"/>
              <a:t>             </a:t>
            </a:r>
            <a:r>
              <a:rPr lang="sr-Latn-RS" sz="4000" b="1" dirty="0" smtClean="0"/>
              <a:t>HVALA NA PAŽNJI</a:t>
            </a:r>
            <a:endParaRPr lang="sr-Latn-RS" sz="2800" b="1" dirty="0" smtClean="0"/>
          </a:p>
          <a:p>
            <a:pPr>
              <a:buNone/>
            </a:pPr>
            <a:endParaRPr lang="en-US" sz="4000" b="1" dirty="0"/>
          </a:p>
          <a:p>
            <a:pPr>
              <a:buNone/>
            </a:pPr>
            <a:r>
              <a:rPr lang="sr-Latn-RS" sz="4000" b="1" dirty="0" smtClean="0"/>
              <a:t>                 </a:t>
            </a:r>
            <a:endParaRPr lang="en-US" sz="2000" i="1" dirty="0"/>
          </a:p>
        </p:txBody>
      </p:sp>
      <p:pic>
        <p:nvPicPr>
          <p:cNvPr id="4" name="Picture 4" descr="Сродна сл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581400"/>
            <a:ext cx="2895600" cy="289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TRAŽNJA I PONUDA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sr-Latn-BA" b="1" dirty="0" smtClean="0"/>
              <a:t>Tražnja</a:t>
            </a:r>
            <a:r>
              <a:rPr lang="sr-Latn-BA" dirty="0" smtClean="0"/>
              <a:t> određene robe na određenom tržištu u određeno vreme predstavlja količinu tog dobra koju su kupci spremni da kupe pri različitim nivoima tržišnih cena.</a:t>
            </a:r>
          </a:p>
          <a:p>
            <a:pPr algn="just"/>
            <a:r>
              <a:rPr lang="sr-Latn-BA" dirty="0" smtClean="0"/>
              <a:t>Empirijski potvrđen niz alternativnih situacija koji odslikava odnos između promene cene nekog proizvoda i promene tražene količine tog proizvoda se zove </a:t>
            </a:r>
            <a:r>
              <a:rPr lang="sr-Latn-BA" b="1" dirty="0" smtClean="0"/>
              <a:t>skala tražnje</a:t>
            </a:r>
            <a:r>
              <a:rPr lang="sr-Latn-BA" dirty="0" smtClean="0"/>
              <a:t>.</a:t>
            </a:r>
          </a:p>
          <a:p>
            <a:pPr algn="just"/>
            <a:r>
              <a:rPr lang="sr-Latn-BA" dirty="0" smtClean="0"/>
              <a:t>Ukoliko je reč o jednom kupcu ili manjoj grupi kupaca onda se govori o </a:t>
            </a:r>
            <a:r>
              <a:rPr lang="sr-Latn-BA" b="1" dirty="0" smtClean="0"/>
              <a:t>skali </a:t>
            </a:r>
            <a:r>
              <a:rPr lang="sr-Latn-BA" b="1" dirty="0" smtClean="0"/>
              <a:t>individualne tražnje</a:t>
            </a:r>
            <a:r>
              <a:rPr lang="sr-Latn-BA" dirty="0" smtClean="0"/>
              <a:t>, a ako je reč o svim kupcima koji su spremni da kupe različite količine jedne robe u zavisnosti od različitog nivoa cena onda se govori o </a:t>
            </a:r>
            <a:r>
              <a:rPr lang="sr-Latn-BA" b="1" dirty="0" smtClean="0"/>
              <a:t>skali agregatne tražnje</a:t>
            </a:r>
            <a:r>
              <a:rPr lang="sr-Latn-B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TRAŽNJA I PONUDA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sr-Latn-BA" b="1" dirty="0" smtClean="0"/>
              <a:t>Ponuda</a:t>
            </a:r>
            <a:r>
              <a:rPr lang="sr-Latn-BA" dirty="0" smtClean="0"/>
              <a:t> određene robe na određenom tržištu u određeno vreme predstavlja količinu tog dobra koju su proizvođači spremni da ponude pri različitim nivoima tržišnih cena.</a:t>
            </a:r>
          </a:p>
          <a:p>
            <a:pPr algn="just"/>
            <a:r>
              <a:rPr lang="sr-Latn-BA" dirty="0" smtClean="0"/>
              <a:t>Empirijski potvrđen niz alternativnih situacija koji odslikava odnos između promene cene nekog proizvoda i promene ponuđene količine tog proizvoda se zove </a:t>
            </a:r>
            <a:r>
              <a:rPr lang="sr-Latn-BA" b="1" dirty="0" smtClean="0"/>
              <a:t>skala </a:t>
            </a:r>
            <a:r>
              <a:rPr lang="sr-Latn-BA" b="1" dirty="0" smtClean="0"/>
              <a:t>ponude</a:t>
            </a:r>
            <a:r>
              <a:rPr lang="sr-Latn-BA" dirty="0" smtClean="0"/>
              <a:t>.</a:t>
            </a:r>
            <a:endParaRPr lang="sr-Latn-BA" dirty="0" smtClean="0"/>
          </a:p>
          <a:p>
            <a:pPr algn="just"/>
            <a:r>
              <a:rPr lang="sr-Latn-BA" dirty="0" smtClean="0"/>
              <a:t>Ukoliko je reč o jednom proizvođaču ili manjoj grupi proizvođača onda se govori o </a:t>
            </a:r>
            <a:r>
              <a:rPr lang="sr-Latn-BA" b="1" dirty="0" smtClean="0"/>
              <a:t>skali </a:t>
            </a:r>
            <a:r>
              <a:rPr lang="sr-Latn-BA" b="1" dirty="0" smtClean="0"/>
              <a:t>individualne ponude</a:t>
            </a:r>
            <a:r>
              <a:rPr lang="sr-Latn-BA" dirty="0" smtClean="0"/>
              <a:t>, a ako je reč o svim proizvođačima koji su spremni da ponude različite količine jedne robe u zavisnosti od različitog nivoa cena onda se govori o </a:t>
            </a:r>
            <a:r>
              <a:rPr lang="sr-Latn-BA" b="1" dirty="0" smtClean="0"/>
              <a:t>skali agregatne ponude</a:t>
            </a:r>
            <a:r>
              <a:rPr lang="sr-Latn-B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sr-Latn-BA" b="1" dirty="0" smtClean="0"/>
              <a:t>Faktor promene tražene količine</a:t>
            </a:r>
            <a:r>
              <a:rPr lang="sr-Latn-BA" dirty="0" smtClean="0"/>
              <a:t> je cena, a </a:t>
            </a:r>
            <a:r>
              <a:rPr lang="sr-Latn-BA" b="1" dirty="0" smtClean="0"/>
              <a:t>faktori promene tražnje </a:t>
            </a:r>
            <a:r>
              <a:rPr lang="sr-Latn-BA" dirty="0" smtClean="0"/>
              <a:t>su dohodak potrošača, cene supstituta i komplemenata, veličina tržišta, ukusi i preferencije, uticaj sezone i očekivanja u pogledu kretanja cena.</a:t>
            </a:r>
          </a:p>
          <a:p>
            <a:pPr algn="just"/>
            <a:r>
              <a:rPr lang="sr-Latn-BA" dirty="0" smtClean="0"/>
              <a:t>Ukoliko se menja cena (</a:t>
            </a:r>
            <a:r>
              <a:rPr lang="sr-Latn-BA" i="1" dirty="0" smtClean="0"/>
              <a:t>ceteris paribus</a:t>
            </a:r>
            <a:r>
              <a:rPr lang="sr-Latn-BA" dirty="0" smtClean="0"/>
              <a:t>) onda se kreće uz i niz postojeću krivu tražnje, a ukoliko se menjaju svi drugi faktori izuzev cene onda dolazi do pomeranja krive tražnje u desno ili levo.</a:t>
            </a:r>
          </a:p>
          <a:p>
            <a:pPr algn="just"/>
            <a:r>
              <a:rPr lang="sr-Latn-BA" b="1" dirty="0" smtClean="0"/>
              <a:t>Faktor promene ponuđene količine </a:t>
            </a:r>
            <a:r>
              <a:rPr lang="sr-Latn-BA" dirty="0" smtClean="0"/>
              <a:t>je cena, a </a:t>
            </a:r>
            <a:r>
              <a:rPr lang="sr-Latn-BA" b="1" dirty="0" smtClean="0"/>
              <a:t>faktori promene ponude</a:t>
            </a:r>
            <a:r>
              <a:rPr lang="sr-Latn-BA" dirty="0" smtClean="0"/>
              <a:t> </a:t>
            </a:r>
            <a:r>
              <a:rPr lang="sr-Latn-BA" dirty="0" smtClean="0"/>
              <a:t>su, </a:t>
            </a:r>
            <a:r>
              <a:rPr lang="sr-Latn-BA" dirty="0" smtClean="0"/>
              <a:t>troškovi proizvodnje i produktivnost rada, cene supstituta i komplemenata, veličina tržišta, uticaj sezone i očekivanja u pogledu kretanja cena, uvozne kvote i carine.</a:t>
            </a:r>
          </a:p>
          <a:p>
            <a:pPr algn="just"/>
            <a:r>
              <a:rPr lang="sr-Latn-BA" dirty="0" smtClean="0"/>
              <a:t>Ukoliko se menja cena (</a:t>
            </a:r>
            <a:r>
              <a:rPr lang="sr-Latn-BA" b="1" dirty="0" smtClean="0"/>
              <a:t>ceteris paribus</a:t>
            </a:r>
            <a:r>
              <a:rPr lang="sr-Latn-BA" dirty="0" smtClean="0"/>
              <a:t>) onda se kreće uz i niz postojeću krivu ponude, a ukoliko se menjaju svi drugi faktori izuzev cene onda dolazi do pomeranja krive ponude u desno ili levo.</a:t>
            </a:r>
          </a:p>
          <a:p>
            <a:endParaRPr lang="sr-Latn-BA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/>
          </a:bodyPr>
          <a:lstStyle/>
          <a:p>
            <a:pPr algn="just"/>
            <a:r>
              <a:rPr lang="sr-Latn-BA" sz="2000" dirty="0" smtClean="0"/>
              <a:t>Za tražnju važi </a:t>
            </a:r>
            <a:r>
              <a:rPr lang="sr-Latn-BA" sz="2000" b="1" dirty="0" smtClean="0"/>
              <a:t>zakon opadajuće tražnje </a:t>
            </a:r>
            <a:r>
              <a:rPr lang="sr-Latn-BA" sz="2000" dirty="0" smtClean="0"/>
              <a:t>koji ukazuje na inverznu vezu između cene i tražene količine, odnosno kada cena raste tražena količina se smanjuje i kada se cena snižava tražena količina raste.</a:t>
            </a:r>
          </a:p>
          <a:p>
            <a:pPr algn="just"/>
            <a:r>
              <a:rPr lang="sr-Latn-BA" sz="2000" dirty="0" smtClean="0"/>
              <a:t>Za ponudu važi </a:t>
            </a:r>
            <a:r>
              <a:rPr lang="sr-Latn-BA" sz="2000" b="1" dirty="0" smtClean="0"/>
              <a:t>zakon rastuće ponude </a:t>
            </a:r>
            <a:r>
              <a:rPr lang="sr-Latn-BA" sz="2000" dirty="0" smtClean="0"/>
              <a:t>koji ukazuje na direktnu vezu između cene i ponuđene količine, odnosno kada cena raste ponuđena količina raste i kada se cena snižava ponuđena količina se smanjuje</a:t>
            </a:r>
            <a:r>
              <a:rPr lang="sr-Latn-BA" sz="2000" dirty="0" smtClean="0"/>
              <a:t>.</a:t>
            </a:r>
          </a:p>
          <a:p>
            <a:pPr algn="just"/>
            <a:endParaRPr lang="sr-Latn-BA" dirty="0" smtClean="0"/>
          </a:p>
          <a:p>
            <a:endParaRPr lang="en-US" dirty="0"/>
          </a:p>
        </p:txBody>
      </p:sp>
      <p:pic>
        <p:nvPicPr>
          <p:cNvPr id="4" name="Picture 3" descr="C:\Users\toshiba\Desktop\index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810000"/>
            <a:ext cx="489585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RAVNOTEŽA TRAŽNJE I PONUDE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sr-Latn-BA" dirty="0" smtClean="0"/>
              <a:t>U preseku krive tražnje i ponude dobrovoljno ponuđena količina je jednaka dobrovoljno traženoj količini. U toj tački je postignuta ravnoteža. To je stanje koje može da se održi jedan određeni period, odnosno tačka u kojoj su zadovoljni postignutom cenom i kupci i prodavci.</a:t>
            </a:r>
          </a:p>
          <a:p>
            <a:pPr algn="just"/>
            <a:r>
              <a:rPr lang="sr-Latn-BA" dirty="0" smtClean="0"/>
              <a:t>Ukoliko je tražnja veća od ponude prisutni su </a:t>
            </a:r>
            <a:r>
              <a:rPr lang="sr-Latn-BA" b="1" dirty="0" smtClean="0"/>
              <a:t>manjkovi</a:t>
            </a:r>
            <a:r>
              <a:rPr lang="sr-Latn-BA" dirty="0" smtClean="0"/>
              <a:t> na tržištu, koji vrše pritisak na cene da idu na gore sve do ravnotežnog nivoa. S druge strane, ukoliko je ponuda veća od tražnje na tržištu ima </a:t>
            </a:r>
            <a:r>
              <a:rPr lang="sr-Latn-BA" b="1" dirty="0" smtClean="0"/>
              <a:t>viškova</a:t>
            </a:r>
            <a:r>
              <a:rPr lang="sr-Latn-BA" dirty="0" smtClean="0"/>
              <a:t> koji vrše pritisak na cene da idu na dole sve do ravnotežnog nivoa.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sr-Latn-BA" sz="2400" dirty="0" smtClean="0"/>
              <a:t>Napred navedeno se može grafički </a:t>
            </a:r>
            <a:r>
              <a:rPr lang="sr-Latn-BA" dirty="0" smtClean="0"/>
              <a:t>predstaviti:</a:t>
            </a:r>
          </a:p>
          <a:p>
            <a:endParaRPr lang="sr-Latn-BA" dirty="0" smtClean="0"/>
          </a:p>
          <a:p>
            <a:endParaRPr lang="sr-Latn-BA" dirty="0" smtClean="0"/>
          </a:p>
          <a:p>
            <a:endParaRPr lang="sr-Latn-BA" dirty="0" smtClean="0"/>
          </a:p>
          <a:p>
            <a:endParaRPr lang="sr-Latn-BA" dirty="0" smtClean="0"/>
          </a:p>
          <a:p>
            <a:endParaRPr lang="sr-Latn-BA" dirty="0" smtClean="0"/>
          </a:p>
          <a:p>
            <a:endParaRPr lang="en-US" dirty="0"/>
          </a:p>
        </p:txBody>
      </p:sp>
      <p:pic>
        <p:nvPicPr>
          <p:cNvPr id="2050" name="Picture 2" descr="C:\Users\toshiba\Desktop\inde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2333624"/>
            <a:ext cx="4419600" cy="3305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BA" sz="2400" dirty="0" smtClean="0"/>
              <a:t>ELASTIČNOST TRAŽNJE I PONUDE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50292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sr-Latn-BA" b="1" dirty="0" smtClean="0"/>
              <a:t>Elastičnost tražnje </a:t>
            </a:r>
            <a:r>
              <a:rPr lang="sr-Latn-BA" dirty="0" smtClean="0"/>
              <a:t>pokazuje relativnu promenu tražene količine robe zbog promene njene cene.</a:t>
            </a:r>
          </a:p>
          <a:p>
            <a:pPr algn="just"/>
            <a:r>
              <a:rPr lang="sr-Latn-BA" b="1" dirty="0" smtClean="0"/>
              <a:t>Vrste elatičnosti tražnje </a:t>
            </a:r>
            <a:r>
              <a:rPr lang="sr-Latn-BA" dirty="0" smtClean="0"/>
              <a:t>su: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savršeno elastična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savršeno neelastična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jedinično elastična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elastična i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neelastična.</a:t>
            </a:r>
          </a:p>
          <a:p>
            <a:pPr algn="just">
              <a:buFont typeface="Wingdings" pitchFamily="2" charset="2"/>
              <a:buChar char="q"/>
            </a:pPr>
            <a:r>
              <a:rPr lang="sr-Latn-BA" b="1" dirty="0" smtClean="0"/>
              <a:t>Faktori elastičnosti tražnje </a:t>
            </a:r>
            <a:r>
              <a:rPr lang="sr-Latn-BA" dirty="0" smtClean="0"/>
              <a:t>su: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važnost dobara za svakodnevni život;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postojanje ili nepostojanje supstituta i komplemenata;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udeo izdataka u dohotku potrošača i </a:t>
            </a:r>
          </a:p>
          <a:p>
            <a:pPr algn="just">
              <a:buFont typeface="Wingdings" pitchFamily="2" charset="2"/>
              <a:buChar char="Ø"/>
            </a:pPr>
            <a:r>
              <a:rPr lang="sr-Latn-BA" dirty="0" smtClean="0"/>
              <a:t>vreme koje potrošaču stoji na raspolaganju da prilagodi tražnju izmenjenim okolnostima.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 descr="C:\Users\toshiba\Desktop\elasti-nost-tra-nje2-n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3200400" cy="4572000"/>
          </a:xfrm>
          <a:prstGeom prst="rect">
            <a:avLst/>
          </a:prstGeom>
          <a:noFill/>
        </p:spPr>
      </p:pic>
      <p:pic>
        <p:nvPicPr>
          <p:cNvPr id="3076" name="Picture 4" descr="C:\Users\toshiba\Desktop\elasti-nost-tra-nje1-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524000"/>
            <a:ext cx="46482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6703</TotalTime>
  <Words>723</Words>
  <Application>Microsoft Office PowerPoint</Application>
  <PresentationFormat>On-screen Show (4:3)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TEORIJA TRAŽNJE I PONUDE</vt:lpstr>
      <vt:lpstr>TRAŽNJA I PONUDA</vt:lpstr>
      <vt:lpstr>TRAŽNJA I PONUDA</vt:lpstr>
      <vt:lpstr>Slide 4</vt:lpstr>
      <vt:lpstr>Slide 5</vt:lpstr>
      <vt:lpstr>RAVNOTEŽA TRAŽNJE I PONUDE</vt:lpstr>
      <vt:lpstr>Slide 7</vt:lpstr>
      <vt:lpstr>ELASTIČNOST TRAŽNJE I PONUDE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ULOGA BANAKA I TRŽIŠTA KAPITALA U FINANSIRANJU PROJEKATA JAVNO-PRIVATNOG PARTNERSTVA</dc:title>
  <dc:creator>Ekonomski fakultet</dc:creator>
  <cp:lastModifiedBy>toshiba</cp:lastModifiedBy>
  <cp:revision>233</cp:revision>
  <dcterms:created xsi:type="dcterms:W3CDTF">2014-04-01T08:09:23Z</dcterms:created>
  <dcterms:modified xsi:type="dcterms:W3CDTF">2019-04-26T06:09:33Z</dcterms:modified>
</cp:coreProperties>
</file>